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5"/>
  </p:notesMasterIdLst>
  <p:sldIdLst>
    <p:sldId id="258" r:id="rId5"/>
    <p:sldId id="296" r:id="rId6"/>
    <p:sldId id="268" r:id="rId7"/>
    <p:sldId id="298" r:id="rId8"/>
    <p:sldId id="299" r:id="rId9"/>
    <p:sldId id="300" r:id="rId10"/>
    <p:sldId id="321" r:id="rId11"/>
    <p:sldId id="327" r:id="rId12"/>
    <p:sldId id="312" r:id="rId13"/>
    <p:sldId id="328" r:id="rId14"/>
    <p:sldId id="316" r:id="rId15"/>
    <p:sldId id="314" r:id="rId16"/>
    <p:sldId id="322" r:id="rId17"/>
    <p:sldId id="261" r:id="rId18"/>
    <p:sldId id="323" r:id="rId19"/>
    <p:sldId id="319" r:id="rId20"/>
    <p:sldId id="326" r:id="rId21"/>
    <p:sldId id="320" r:id="rId22"/>
    <p:sldId id="329" r:id="rId23"/>
    <p:sldId id="266" r:id="rId24"/>
  </p:sldIdLst>
  <p:sldSz cx="12192000" cy="6858000"/>
  <p:notesSz cx="6858000" cy="9144000"/>
  <p:embeddedFontLst>
    <p:embeddedFont>
      <p:font typeface="Merriweather Sans" panose="02000503060000020004" charset="0"/>
      <p:regular r:id="rId26"/>
      <p:bold r:id="rId27"/>
      <p:italic r:id="rId28"/>
      <p:boldItalic r:id="rId29"/>
    </p:embeddedFont>
    <p:embeddedFont>
      <p:font typeface="Franklin Gothic Heavy" panose="020B0903020102020204" pitchFamily="34" charset="0"/>
      <p:regular r:id="rId30"/>
      <p:italic r:id="rId31"/>
    </p:embeddedFont>
    <p:embeddedFont>
      <p:font typeface="SimSun" panose="02010600030101010101" pitchFamily="2" charset="-122"/>
      <p:regular r:id="rId32"/>
    </p:embeddedFont>
    <p:embeddedFont>
      <p:font typeface="Franklin Gothic Medium" panose="020B060302010202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E29"/>
    <a:srgbClr val="7FCBF2"/>
    <a:srgbClr val="143E56"/>
    <a:srgbClr val="66A3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63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D6E0F-465C-4046-B66F-B4F75ADBDF17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6E6A2-F5EE-4C17-B2B8-DA36ADDC5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0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8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6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42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7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5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10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02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3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6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0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9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0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21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bg>
      <p:bgPr>
        <a:solidFill>
          <a:srgbClr val="0C1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90333" y="6384022"/>
            <a:ext cx="575879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FCBF2"/>
                </a:solidFill>
              </a:rPr>
              <a:t>Version: AJ2.2019.0114 </a:t>
            </a:r>
          </a:p>
        </p:txBody>
      </p:sp>
    </p:spTree>
    <p:extLst>
      <p:ext uri="{BB962C8B-B14F-4D97-AF65-F5344CB8AC3E}">
        <p14:creationId xmlns:p14="http://schemas.microsoft.com/office/powerpoint/2010/main" val="167175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Gener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954" y="1190489"/>
            <a:ext cx="10905688" cy="1804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/>
              <a:t>End  Message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47288" y="4876771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7288" y="5206485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E-mail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47288" y="5552977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32326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ConnectSoC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954" y="1796664"/>
            <a:ext cx="10905688" cy="1804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/>
              <a:t>End  Message Here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47288" y="4876771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7288" y="5206485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E-mail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47288" y="5552977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18732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gener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35873" y="1592493"/>
            <a:ext cx="8814303" cy="9349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3600" baseline="0">
                <a:solidFill>
                  <a:srgbClr val="0C1E29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35873" y="2578813"/>
            <a:ext cx="8814303" cy="5342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35873" y="3557058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35873" y="3924717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5873" y="4303256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4619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ConnectSoC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872" y="2095927"/>
            <a:ext cx="8814303" cy="9349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3600" baseline="0">
                <a:solidFill>
                  <a:srgbClr val="0C1E29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35872" y="3082247"/>
            <a:ext cx="8814303" cy="5342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35872" y="4060492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35872" y="4428151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5872" y="4806690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6928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33" y="1343600"/>
            <a:ext cx="11383343" cy="5141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Add slide content or add a single photo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123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0332" y="1322613"/>
            <a:ext cx="11362643" cy="5225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48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0333" y="1343599"/>
            <a:ext cx="5301343" cy="51318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2333" y="1334268"/>
            <a:ext cx="5301343" cy="51318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048462" y="1343599"/>
            <a:ext cx="0" cy="5131845"/>
          </a:xfrm>
          <a:prstGeom prst="line">
            <a:avLst/>
          </a:prstGeom>
          <a:ln>
            <a:solidFill>
              <a:srgbClr val="7FC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9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517499" y="1575707"/>
            <a:ext cx="6260841" cy="475161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0333" y="1575707"/>
            <a:ext cx="4720510" cy="475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40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18407" y="5394356"/>
            <a:ext cx="3665764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259620" y="5394622"/>
            <a:ext cx="3665764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200833" y="5394622"/>
            <a:ext cx="3671787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18407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259620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206857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8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13708" y="365125"/>
            <a:ext cx="10263883" cy="518453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47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8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64" r:id="rId3"/>
    <p:sldLayoutId id="2147483662" r:id="rId4"/>
    <p:sldLayoutId id="2147483663" r:id="rId5"/>
    <p:sldLayoutId id="2147483652" r:id="rId6"/>
    <p:sldLayoutId id="2147483654" r:id="rId7"/>
    <p:sldLayoutId id="2147483653" r:id="rId8"/>
    <p:sldLayoutId id="2147483667" r:id="rId9"/>
    <p:sldLayoutId id="2147483659" r:id="rId10"/>
    <p:sldLayoutId id="214748366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.xlsx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yongpingz@cpp.edu" TargetMode="External"/><Relationship Id="rId2" Type="http://schemas.openxmlformats.org/officeDocument/2006/relationships/hyperlink" Target="mailto:Hu@scag.ca.gov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052" y="1842171"/>
            <a:ext cx="8814303" cy="934949"/>
          </a:xfrm>
        </p:spPr>
        <p:txBody>
          <a:bodyPr/>
          <a:lstStyle/>
          <a:p>
            <a:r>
              <a:rPr lang="en-US" dirty="0"/>
              <a:t>A New Approach to Analyze the Impact of Active Transportation Programs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10140" y="4299845"/>
            <a:ext cx="8499106" cy="310247"/>
          </a:xfrm>
        </p:spPr>
        <p:txBody>
          <a:bodyPr/>
          <a:lstStyle/>
          <a:p>
            <a:r>
              <a:rPr lang="en-US" sz="1800" dirty="0" err="1" smtClean="0"/>
              <a:t>Hsi-Hwa</a:t>
            </a:r>
            <a:r>
              <a:rPr lang="en-US" sz="1800" dirty="0" smtClean="0"/>
              <a:t> </a:t>
            </a:r>
            <a:r>
              <a:rPr lang="en-US" sz="1800" dirty="0" smtClean="0"/>
              <a:t>Hu, Ph.D.            Southern </a:t>
            </a:r>
            <a:r>
              <a:rPr lang="en-US" sz="1800" dirty="0" smtClean="0"/>
              <a:t>California Association of Governments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10139" y="3673454"/>
            <a:ext cx="8402855" cy="333026"/>
          </a:xfrm>
        </p:spPr>
        <p:txBody>
          <a:bodyPr/>
          <a:lstStyle/>
          <a:p>
            <a:r>
              <a:rPr lang="en-US" sz="1800" dirty="0" smtClean="0"/>
              <a:t>Yongping </a:t>
            </a:r>
            <a:r>
              <a:rPr lang="en-US" sz="1800" dirty="0" smtClean="0"/>
              <a:t>Zhang, Ph.D.</a:t>
            </a:r>
            <a:r>
              <a:rPr lang="en-US" sz="1800" dirty="0" smtClean="0"/>
              <a:t>	   California </a:t>
            </a:r>
            <a:r>
              <a:rPr lang="en-US" sz="1800" dirty="0"/>
              <a:t>State Polytechnic University, Pomona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6052" y="5367538"/>
            <a:ext cx="7334824" cy="310247"/>
          </a:xfrm>
        </p:spPr>
        <p:txBody>
          <a:bodyPr/>
          <a:lstStyle/>
          <a:p>
            <a:r>
              <a:rPr lang="en-US" dirty="0" smtClean="0"/>
              <a:t>June 4, 2019</a:t>
            </a:r>
          </a:p>
          <a:p>
            <a:r>
              <a:rPr lang="en-US" b="1" dirty="0"/>
              <a:t>17</a:t>
            </a:r>
            <a:r>
              <a:rPr lang="en-US" b="1" baseline="30000" dirty="0"/>
              <a:t>th</a:t>
            </a:r>
            <a:r>
              <a:rPr lang="en-US" b="1" dirty="0"/>
              <a:t> TRB National Transportation Planning Applications Conference</a:t>
            </a:r>
          </a:p>
        </p:txBody>
      </p:sp>
      <p:pic>
        <p:nvPicPr>
          <p:cNvPr id="2050" name="x__x0000_i1025" descr="cid:image001.png@01D4E00D.FE330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40" y="3673454"/>
            <a:ext cx="2225689" cy="62639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Rectangle 6"/>
          <p:cNvSpPr/>
          <p:nvPr/>
        </p:nvSpPr>
        <p:spPr>
          <a:xfrm>
            <a:off x="779646" y="5832909"/>
            <a:ext cx="2502569" cy="442763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333" y="1219201"/>
            <a:ext cx="11383343" cy="52655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Develop </a:t>
            </a:r>
            <a:r>
              <a:rPr lang="en-US" sz="2800" dirty="0"/>
              <a:t>an active transportation analytical tool (AT Tool)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to estimate </a:t>
            </a:r>
            <a:r>
              <a:rPr lang="en-US" dirty="0" smtClean="0">
                <a:solidFill>
                  <a:schemeClr val="bg1"/>
                </a:solidFill>
              </a:rPr>
              <a:t>changes in mode </a:t>
            </a:r>
            <a:r>
              <a:rPr lang="en-US" dirty="0">
                <a:solidFill>
                  <a:schemeClr val="bg1"/>
                </a:solidFill>
              </a:rPr>
              <a:t>share and VMT </a:t>
            </a:r>
            <a:r>
              <a:rPr lang="en-US" dirty="0" smtClean="0">
                <a:solidFill>
                  <a:schemeClr val="bg1"/>
                </a:solidFill>
              </a:rPr>
              <a:t>associated with changes in land use and/or active transportation facilities/programs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at </a:t>
            </a:r>
            <a:r>
              <a:rPr lang="en-US" dirty="0">
                <a:solidFill>
                  <a:schemeClr val="bg1"/>
                </a:solidFill>
              </a:rPr>
              <a:t>both regional &amp; local </a:t>
            </a:r>
            <a:r>
              <a:rPr lang="en-US" dirty="0" smtClean="0">
                <a:solidFill>
                  <a:schemeClr val="bg1"/>
                </a:solidFill>
              </a:rPr>
              <a:t>scale</a:t>
            </a:r>
          </a:p>
          <a:p>
            <a:pPr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AT Facilities: </a:t>
            </a:r>
            <a:endParaRPr lang="en-US" sz="2800" dirty="0"/>
          </a:p>
          <a:p>
            <a:pPr marL="1028700" lvl="1" indent="-342900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bike lane, pedestrian, mid-block crossing, street </a:t>
            </a:r>
            <a:r>
              <a:rPr lang="en-US" sz="2400" dirty="0" smtClean="0">
                <a:solidFill>
                  <a:schemeClr val="bg1"/>
                </a:solidFill>
              </a:rPr>
              <a:t>calming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AT Programs:  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F/L </a:t>
            </a:r>
            <a:r>
              <a:rPr lang="en-US" sz="2400" dirty="0">
                <a:solidFill>
                  <a:schemeClr val="bg1"/>
                </a:solidFill>
              </a:rPr>
              <a:t>mile, SRTS </a:t>
            </a:r>
          </a:p>
          <a:p>
            <a:pPr marL="1028700" lvl="1" indent="-342900"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 marL="1028700" lvl="1" indent="-342900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 </a:t>
            </a:r>
          </a:p>
          <a:p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Franklin Gothic Medium" panose="020B0603020102020204" pitchFamily="34" charset="0"/>
              </a:rPr>
              <a:t>Objectives</a:t>
            </a:r>
            <a:endParaRPr lang="en-US" sz="48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8952" y="1296203"/>
            <a:ext cx="12161010" cy="52655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Multinomial </a:t>
            </a:r>
            <a:r>
              <a:rPr lang="en-US" sz="2800" dirty="0"/>
              <a:t>logit model </a:t>
            </a:r>
            <a:r>
              <a:rPr lang="en-US" sz="2800" dirty="0" smtClean="0"/>
              <a:t>(MNL)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Alternatives (modes): </a:t>
            </a:r>
            <a:endParaRPr lang="en-US" sz="2800" dirty="0"/>
          </a:p>
          <a:p>
            <a:pPr marL="1028700" lvl="1" indent="-3429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vehicle (base), transit, walk to activities, walk to transit stop, </a:t>
            </a:r>
            <a:r>
              <a:rPr lang="en-US" dirty="0" smtClean="0">
                <a:solidFill>
                  <a:schemeClr val="bg1"/>
                </a:solidFill>
              </a:rPr>
              <a:t>bike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Mode Choice is function of: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Individual/Household Socioeconomic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Land Use Characteristics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Built Environment</a:t>
            </a:r>
            <a:endParaRPr lang="en-US" dirty="0">
              <a:solidFill>
                <a:schemeClr val="bg1"/>
              </a:solidFill>
            </a:endParaRPr>
          </a:p>
          <a:p>
            <a:pPr marL="1028700" lvl="1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AT infrastructure </a:t>
            </a:r>
          </a:p>
          <a:p>
            <a:pPr marL="1028700" lvl="1" indent="-342900"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marL="1028700" lvl="1" indent="-342900"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 marL="1028700" lvl="1" indent="-342900"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Model Framework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333" y="1398663"/>
            <a:ext cx="11599417" cy="52655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Socioeconomic: 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Age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worker, </a:t>
            </a:r>
            <a:r>
              <a:rPr lang="en-US" dirty="0">
                <a:solidFill>
                  <a:schemeClr val="bg1"/>
                </a:solidFill>
              </a:rPr>
              <a:t>household </a:t>
            </a:r>
            <a:r>
              <a:rPr lang="en-US" dirty="0" smtClean="0">
                <a:solidFill>
                  <a:schemeClr val="bg1"/>
                </a:solidFill>
              </a:rPr>
              <a:t>income / size / vehicles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Land Use: density, diversity, place type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Built </a:t>
            </a:r>
            <a:r>
              <a:rPr lang="en-US" sz="2800" dirty="0"/>
              <a:t>environment: 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Transit stop density, intersection density, street density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AT Infrastructure: </a:t>
            </a:r>
          </a:p>
          <a:p>
            <a:pPr marL="1028700" lvl="1" indent="-3429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bike lane </a:t>
            </a:r>
            <a:r>
              <a:rPr lang="en-US" dirty="0" smtClean="0">
                <a:solidFill>
                  <a:schemeClr val="bg1"/>
                </a:solidFill>
              </a:rPr>
              <a:t>density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Franklin Gothic Medium" panose="020B0603020102020204" pitchFamily="34" charset="0"/>
              </a:rPr>
              <a:t>Variables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333" y="1398663"/>
            <a:ext cx="11599417" cy="52655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2012 </a:t>
            </a:r>
            <a:r>
              <a:rPr lang="en-US" sz="2800" dirty="0">
                <a:solidFill>
                  <a:schemeClr val="bg1"/>
                </a:solidFill>
              </a:rPr>
              <a:t>California Household Travel Survey (CHTS)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SCAG SPZ: population, employment, etc.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SCAG TAZ: socioeconomic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SCAG Model Network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All data are merged into each SPZ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Data Source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3706" y="-80138"/>
            <a:ext cx="10179795" cy="867642"/>
          </a:xfrm>
        </p:spPr>
        <p:txBody>
          <a:bodyPr/>
          <a:lstStyle/>
          <a:p>
            <a:r>
              <a:rPr lang="en-US" sz="3600" dirty="0" smtClean="0">
                <a:latin typeface="Franklin Gothic Medium" panose="020B0603020102020204" pitchFamily="34" charset="0"/>
              </a:rPr>
              <a:t>Model Results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205625"/>
              </p:ext>
            </p:extLst>
          </p:nvPr>
        </p:nvGraphicFramePr>
        <p:xfrm>
          <a:off x="67377" y="970384"/>
          <a:ext cx="12124623" cy="5745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34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0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Walk-Activity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Walk-Transit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Bike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 Description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Constant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-3.5460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-2.5317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-3.9949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-4.4308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-0.3034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-0.5356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1=worker; 0=otherwise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0.4584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-0.4354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1=kid (age&lt;16); 0=otherwise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nw1624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1.5231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0.4805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1.2788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1.0568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1=non worker with age 16-24; 0=otherwise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nw6599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-0.2803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-0.1575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-0.4973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-0.4580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1=non worker with age 65-99; 0=otherwise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HHVEH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-1.0122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-0.5876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-1.3362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-0.4996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</a:t>
                      </a:r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household vehicles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HHSIZE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0.1739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0.2375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Household size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0.8007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HH Inc , 35K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0.3010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0.2543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HH Inc 35-50K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-0.1251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-0.4581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HH Inc 100-150K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0.1384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HH Inc &gt;150K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int_den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ntersection </a:t>
                      </a:r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density per square mile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5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mxd_den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0.000013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0.000020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0.000025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0.000008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MXD </a:t>
                      </a:r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Density:</a:t>
                      </a:r>
                      <a:r>
                        <a:rPr lang="en-US" sz="18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</a:t>
                      </a:r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opulation &amp; </a:t>
                      </a:r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employment per square mile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mxd_div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0.4891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0.2920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MXD Diversity Index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-13.0639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5.5297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9.8925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street density (speed &lt;= 25mph) - mi/acre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ArterialD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-8.0035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Arterial (speed </a:t>
                      </a:r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&gt;= </a:t>
                      </a:r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35mph) - </a:t>
                      </a:r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mi/acre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BLden1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7.0946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Bikelane density - mi/acre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7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ount </a:t>
                      </a:r>
                      <a:r>
                        <a:rPr lang="en-U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all transit stops within 1 kilometer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2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6733" y="1338842"/>
            <a:ext cx="11853017" cy="52655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Programs: Additional enhancement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F/L Mile: SPZ within ½ mile buffer of rail stations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SRTS (Safe Route to School): SPZ within school buffer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Model Input and AT Infrastructure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24933"/>
              </p:ext>
            </p:extLst>
          </p:nvPr>
        </p:nvGraphicFramePr>
        <p:xfrm>
          <a:off x="1125915" y="1338842"/>
          <a:ext cx="9814800" cy="27432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0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6898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AT</a:t>
                      </a:r>
                      <a:r>
                        <a:rPr lang="en-US" baseline="0" dirty="0" smtClean="0"/>
                        <a:t> INFRASTRUCTURE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076">
                <a:tc>
                  <a:txBody>
                    <a:bodyPr/>
                    <a:lstStyle/>
                    <a:p>
                      <a:r>
                        <a:rPr lang="en-US" dirty="0" smtClean="0"/>
                        <a:t>Bike</a:t>
                      </a:r>
                      <a:r>
                        <a:rPr lang="en-US" baseline="0" dirty="0" smtClean="0"/>
                        <a:t> Lane Density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Bike Lane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076">
                <a:tc>
                  <a:txBody>
                    <a:bodyPr/>
                    <a:lstStyle/>
                    <a:p>
                      <a:r>
                        <a:rPr lang="en-US" dirty="0" smtClean="0"/>
                        <a:t>Intersection Density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Mid-block Crossing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076">
                <a:tc>
                  <a:txBody>
                    <a:bodyPr/>
                    <a:lstStyle/>
                    <a:p>
                      <a:r>
                        <a:rPr lang="en-US" dirty="0" smtClean="0"/>
                        <a:t>Local Street Density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Street Calming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076">
                <a:tc>
                  <a:txBody>
                    <a:bodyPr/>
                    <a:lstStyle/>
                    <a:p>
                      <a:r>
                        <a:rPr lang="en-US" dirty="0" smtClean="0"/>
                        <a:t>Place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Sidewalk Coverage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6733" y="1338842"/>
            <a:ext cx="11853017" cy="52655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 Calibration/Validation:  </a:t>
            </a:r>
          </a:p>
          <a:p>
            <a:pPr lvl="1" indent="0"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Model/CHTS for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Adjust Constant Term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Model Calibration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Sensitivity Test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276807"/>
              </p:ext>
            </p:extLst>
          </p:nvPr>
        </p:nvGraphicFramePr>
        <p:xfrm>
          <a:off x="62131" y="1607419"/>
          <a:ext cx="11956641" cy="290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4" imgW="7353360" imgH="1933668" progId="Excel.Sheet.12">
                  <p:embed/>
                </p:oleObj>
              </mc:Choice>
              <mc:Fallback>
                <p:oleObj name="Worksheet" r:id="rId4" imgW="7353360" imgH="19336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131" y="1607419"/>
                        <a:ext cx="11956641" cy="2907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997" y="5691284"/>
            <a:ext cx="11543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Conclusion: the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elasticities associated with each of the built-environment variables and their coefficients are relatively consistent with published research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6913" y="1098210"/>
            <a:ext cx="11400090" cy="52655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Local planning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Regional Planning: SCAG 2016 RTP</a:t>
            </a:r>
          </a:p>
          <a:p>
            <a:pPr marL="1028700" lvl="1" indent="-342900"/>
            <a:r>
              <a:rPr lang="en-US" dirty="0" smtClean="0">
                <a:solidFill>
                  <a:schemeClr val="bg1"/>
                </a:solidFill>
              </a:rPr>
              <a:t>2012 – 2040: $13 billion AT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Regional Travel Demand Model: </a:t>
            </a:r>
          </a:p>
          <a:p>
            <a:pPr marL="1028700" lvl="1" indent="-342900"/>
            <a:r>
              <a:rPr lang="en-US" dirty="0" smtClean="0">
                <a:solidFill>
                  <a:schemeClr val="bg1"/>
                </a:solidFill>
              </a:rPr>
              <a:t>only </a:t>
            </a:r>
            <a:r>
              <a:rPr lang="en-US" dirty="0">
                <a:solidFill>
                  <a:schemeClr val="bg1"/>
                </a:solidFill>
              </a:rPr>
              <a:t>0.6% increase on walk share and 0.1% on </a:t>
            </a:r>
            <a:r>
              <a:rPr lang="en-US" dirty="0" smtClean="0">
                <a:solidFill>
                  <a:schemeClr val="bg1"/>
                </a:solidFill>
              </a:rPr>
              <a:t>bike</a:t>
            </a:r>
          </a:p>
          <a:p>
            <a:pPr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Using </a:t>
            </a:r>
            <a:r>
              <a:rPr lang="en-US" sz="2800" dirty="0"/>
              <a:t>the AT </a:t>
            </a:r>
            <a:r>
              <a:rPr lang="en-US" sz="2800" dirty="0" smtClean="0"/>
              <a:t>Tool</a:t>
            </a:r>
          </a:p>
          <a:p>
            <a:pPr marL="1028700" lvl="1" indent="-342900"/>
            <a:r>
              <a:rPr lang="en-US" dirty="0" smtClean="0">
                <a:solidFill>
                  <a:schemeClr val="bg1"/>
                </a:solidFill>
              </a:rPr>
              <a:t>additional </a:t>
            </a:r>
            <a:r>
              <a:rPr lang="en-US" dirty="0">
                <a:solidFill>
                  <a:schemeClr val="bg1"/>
                </a:solidFill>
              </a:rPr>
              <a:t>2.4% increase 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walk share, </a:t>
            </a:r>
            <a:r>
              <a:rPr lang="en-US" dirty="0" smtClean="0">
                <a:solidFill>
                  <a:schemeClr val="bg1"/>
                </a:solidFill>
              </a:rPr>
              <a:t>0.8</a:t>
            </a:r>
            <a:r>
              <a:rPr lang="en-US" dirty="0">
                <a:solidFill>
                  <a:schemeClr val="bg1"/>
                </a:solidFill>
              </a:rPr>
              <a:t>% on bike share, </a:t>
            </a:r>
            <a:r>
              <a:rPr lang="en-US" dirty="0" smtClean="0">
                <a:solidFill>
                  <a:schemeClr val="bg1"/>
                </a:solidFill>
              </a:rPr>
              <a:t>0.3</a:t>
            </a:r>
            <a:r>
              <a:rPr lang="en-US" dirty="0">
                <a:solidFill>
                  <a:schemeClr val="bg1"/>
                </a:solidFill>
              </a:rPr>
              <a:t>% on transit </a:t>
            </a:r>
            <a:r>
              <a:rPr lang="en-US" dirty="0" smtClean="0">
                <a:solidFill>
                  <a:schemeClr val="bg1"/>
                </a:solidFill>
              </a:rPr>
              <a:t>share </a:t>
            </a:r>
          </a:p>
          <a:p>
            <a:pPr marL="1028700" lvl="1" indent="-342900"/>
            <a:r>
              <a:rPr lang="en-US" dirty="0" smtClean="0">
                <a:solidFill>
                  <a:schemeClr val="bg1"/>
                </a:solidFill>
              </a:rPr>
              <a:t>additional 0.5</a:t>
            </a:r>
            <a:r>
              <a:rPr lang="en-US" dirty="0">
                <a:solidFill>
                  <a:schemeClr val="bg1"/>
                </a:solidFill>
              </a:rPr>
              <a:t>% </a:t>
            </a:r>
            <a:r>
              <a:rPr lang="en-US" dirty="0" smtClean="0">
                <a:solidFill>
                  <a:schemeClr val="bg1"/>
                </a:solidFill>
              </a:rPr>
              <a:t>VMT reduction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Model Application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7288" y="1348467"/>
            <a:ext cx="11400090" cy="52655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Use the AT Tool to estimate public health 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Integrate the AT Tool into SPM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Next Steps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333" y="1219201"/>
            <a:ext cx="11383343" cy="52655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Background &amp; Objectives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Methodology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Application</a:t>
            </a:r>
            <a:endParaRPr lang="en-US" sz="2800" dirty="0"/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 </a:t>
            </a:r>
          </a:p>
          <a:p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Presentation Outline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438" y="2005509"/>
            <a:ext cx="10905688" cy="1804381"/>
          </a:xfrm>
        </p:spPr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  </a:t>
            </a:r>
            <a:r>
              <a:rPr lang="en-US" sz="4800" dirty="0" smtClean="0">
                <a:latin typeface="Franklin Gothic Medium" panose="020B0603020102020204" pitchFamily="34" charset="0"/>
              </a:rPr>
              <a:t>Thank you</a:t>
            </a:r>
            <a:endParaRPr lang="en-US" sz="4800" dirty="0">
              <a:latin typeface="Franklin Gothic Medium" panose="020B0603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47287" y="4870383"/>
            <a:ext cx="7603693" cy="316635"/>
          </a:xfrm>
        </p:spPr>
        <p:txBody>
          <a:bodyPr/>
          <a:lstStyle/>
          <a:p>
            <a:r>
              <a:rPr lang="en-US" dirty="0" err="1" smtClean="0"/>
              <a:t>Hsi-Hwa</a:t>
            </a:r>
            <a:r>
              <a:rPr lang="en-US" dirty="0" smtClean="0"/>
              <a:t> </a:t>
            </a:r>
            <a:r>
              <a:rPr lang="en-US" dirty="0" smtClean="0"/>
              <a:t>Hu, Ph.D.</a:t>
            </a:r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             </a:t>
            </a:r>
            <a:r>
              <a:rPr lang="en-US" dirty="0" smtClean="0"/>
              <a:t>Yongping Zhang, Ph.D.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47288" y="5206485"/>
            <a:ext cx="7946334" cy="310247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Hu@scag.ca.gov</a:t>
            </a:r>
            <a:r>
              <a:rPr lang="en-US" dirty="0" smtClean="0"/>
              <a:t>				</a:t>
            </a:r>
            <a:r>
              <a:rPr lang="en-US" dirty="0" smtClean="0">
                <a:hlinkClick r:id="rId3"/>
              </a:rPr>
              <a:t>yongpingz@cpp.edu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47288" y="5552977"/>
            <a:ext cx="7279762" cy="310247"/>
          </a:xfrm>
        </p:spPr>
        <p:txBody>
          <a:bodyPr/>
          <a:lstStyle/>
          <a:p>
            <a:r>
              <a:rPr lang="en-US" dirty="0" smtClean="0"/>
              <a:t>213-236-1834				626-623-0321</a:t>
            </a:r>
            <a:endParaRPr lang="en-US" dirty="0"/>
          </a:p>
        </p:txBody>
      </p:sp>
      <p:pic>
        <p:nvPicPr>
          <p:cNvPr id="6" name="x__x0000_i1025" descr="cid:image001.png@01D4E00D.FE330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763" y="3496695"/>
            <a:ext cx="2225689" cy="62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9646" y="5832909"/>
            <a:ext cx="2502569" cy="442763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333" y="1219201"/>
            <a:ext cx="11383343" cy="52655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3600" dirty="0">
                <a:latin typeface="Franklin Gothic Medium" panose="020B0603020102020204" pitchFamily="34" charset="0"/>
              </a:rPr>
              <a:t>Active Transportation Programs</a:t>
            </a:r>
            <a:endParaRPr lang="en-US" sz="36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provide benefits on travel congestion and public health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how to quantify their benefits for planning purposes at both regional and local scale?</a:t>
            </a:r>
          </a:p>
          <a:p>
            <a:pPr>
              <a:spcAft>
                <a:spcPts val="600"/>
              </a:spcAft>
            </a:pPr>
            <a:endParaRPr lang="en-US" sz="2800" dirty="0"/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 </a:t>
            </a:r>
          </a:p>
          <a:p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Franklin Gothic Medium" panose="020B0603020102020204" pitchFamily="34" charset="0"/>
              </a:rPr>
              <a:t>Background</a:t>
            </a:r>
            <a:endParaRPr lang="en-US" sz="40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4455" y="1926955"/>
            <a:ext cx="6768113" cy="52655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SCAG Region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6</a:t>
            </a:r>
            <a:r>
              <a:rPr lang="en-US" sz="2800" dirty="0" smtClean="0"/>
              <a:t> counties in Southern California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20 million population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8 million jobs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190+ cities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sz="2800" dirty="0"/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 </a:t>
            </a:r>
          </a:p>
          <a:p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Study Area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048" y="1533882"/>
            <a:ext cx="5628951" cy="4486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Franklin Gothic Medium" panose="020B0603020102020204" pitchFamily="34" charset="0"/>
              </a:rPr>
              <a:t>SCAG Region Population Density</a:t>
            </a:r>
            <a:endParaRPr lang="en-US" sz="4000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63" y="1298957"/>
            <a:ext cx="7073868" cy="5380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8780" y="5252353"/>
            <a:ext cx="11609425" cy="1605647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web-based land use sketch planning </a:t>
            </a:r>
            <a:r>
              <a:rPr lang="en-US" sz="2000" dirty="0" smtClean="0"/>
              <a:t>tool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Data Management: </a:t>
            </a:r>
            <a:r>
              <a:rPr lang="en-US" sz="2000" dirty="0"/>
              <a:t>125K SPZs (Scenario Planning Zones)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35 Place Types: a </a:t>
            </a:r>
            <a:r>
              <a:rPr lang="en-US" sz="2000" dirty="0"/>
              <a:t>generalized land use description based on </a:t>
            </a:r>
            <a:r>
              <a:rPr lang="en-US" sz="2000" dirty="0" smtClean="0"/>
              <a:t>land </a:t>
            </a:r>
            <a:r>
              <a:rPr lang="en-US" sz="2000" dirty="0"/>
              <a:t>use </a:t>
            </a:r>
            <a:r>
              <a:rPr lang="en-US" sz="2000" dirty="0" smtClean="0"/>
              <a:t>characteristics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Scenario Planning Model (SPM)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4" y="970384"/>
            <a:ext cx="10058400" cy="40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Franklin Gothic Medium" panose="020B0603020102020204" pitchFamily="34" charset="0"/>
              </a:rPr>
              <a:t>Data in SPZ</a:t>
            </a:r>
            <a:endParaRPr lang="en-US" sz="4000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0384"/>
            <a:ext cx="9424518" cy="5796176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424518" y="1055304"/>
            <a:ext cx="2939754" cy="5265576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Population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Households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Employment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Place Types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Parcel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Zoning</a:t>
            </a:r>
            <a:endParaRPr lang="en-US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Bike Lane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Major Stops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Boundaries</a:t>
            </a:r>
          </a:p>
          <a:p>
            <a:pPr marL="1143000" lvl="1" indent="-457200">
              <a:spcAft>
                <a:spcPts val="600"/>
              </a:spcAft>
            </a:pPr>
            <a:endParaRPr lang="en-US" sz="2400" dirty="0" smtClean="0"/>
          </a:p>
          <a:p>
            <a:pPr marL="457200" indent="-457200">
              <a:spcAft>
                <a:spcPts val="600"/>
              </a:spcAft>
            </a:pPr>
            <a:endParaRPr lang="en-US" dirty="0"/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04219" y="6073700"/>
            <a:ext cx="10897156" cy="1605647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Modules: transportation, water, energy, land consumption, public health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Franklin Gothic Medium" panose="020B0603020102020204" pitchFamily="34" charset="0"/>
              </a:rPr>
              <a:t>Scenario Planning Model (SPM)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9" y="1124388"/>
            <a:ext cx="11482980" cy="48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46897" y="1076519"/>
            <a:ext cx="8345103" cy="4938967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Using </a:t>
            </a:r>
            <a:r>
              <a:rPr lang="en-US" dirty="0"/>
              <a:t>Mixed-Use Trip </a:t>
            </a:r>
            <a:r>
              <a:rPr lang="en-US" dirty="0" smtClean="0"/>
              <a:t>Generation (MXD) model developed by Fehr &amp; Peers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Generate Mode Choice and VMT for each SPZ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Limitations:</a:t>
            </a:r>
          </a:p>
          <a:p>
            <a:pPr marL="1028700" lvl="1" indent="-342900"/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lacks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direct sensitivity to active transportation facilities</a:t>
            </a:r>
          </a:p>
          <a:p>
            <a:pPr marL="1028700" lvl="1" indent="-342900"/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based on limited data regarding active transportation behavior</a:t>
            </a:r>
          </a:p>
          <a:p>
            <a:pPr marL="1028700" lvl="1" indent="-342900"/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walking/biking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trips output not accurate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 indent="0">
              <a:spcAft>
                <a:spcPts val="600"/>
              </a:spcAft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Franklin Gothic Medium" panose="020B0603020102020204" pitchFamily="34" charset="0"/>
              </a:rPr>
              <a:t>SPM</a:t>
            </a:r>
            <a:r>
              <a:rPr lang="en-US" sz="4000" dirty="0">
                <a:latin typeface="Franklin Gothic Medium" panose="020B0603020102020204" pitchFamily="34" charset="0"/>
              </a:rPr>
              <a:t> </a:t>
            </a:r>
            <a:r>
              <a:rPr lang="en-US" sz="4000" dirty="0" smtClean="0">
                <a:latin typeface="Franklin Gothic Medium" panose="020B0603020102020204" pitchFamily="34" charset="0"/>
              </a:rPr>
              <a:t>Transportation Module</a:t>
            </a:r>
            <a:endParaRPr lang="en-US" sz="4000" dirty="0"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6" y="1058024"/>
            <a:ext cx="3648075" cy="5314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820" y="6460615"/>
            <a:ext cx="247054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Fehr &amp; Peers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689431" y="102742"/>
            <a:ext cx="2502569" cy="753906"/>
          </a:xfrm>
          <a:prstGeom prst="rect">
            <a:avLst/>
          </a:prstGeom>
          <a:solidFill>
            <a:srgbClr val="0C1E29"/>
          </a:solidFill>
          <a:ln>
            <a:solidFill>
              <a:srgbClr val="0C1E2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CAG Them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46BFC2"/>
      </a:accent1>
      <a:accent2>
        <a:srgbClr val="C91783"/>
      </a:accent2>
      <a:accent3>
        <a:srgbClr val="F9A01B"/>
      </a:accent3>
      <a:accent4>
        <a:srgbClr val="F15A29"/>
      </a:accent4>
      <a:accent5>
        <a:srgbClr val="ADD136"/>
      </a:accent5>
      <a:accent6>
        <a:srgbClr val="7F506B"/>
      </a:accent6>
      <a:hlink>
        <a:srgbClr val="7F7F7F"/>
      </a:hlink>
      <a:folHlink>
        <a:srgbClr val="E7E6E6"/>
      </a:folHlink>
    </a:clrScheme>
    <a:fontScheme name="SCAG_General-ConnectSoCal">
      <a:majorFont>
        <a:latin typeface="Franklin Gothic Heavy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pporting_x0020_Documentation xmlns="fabed6f5-8750-4eea-b3a5-9e7eb90a93c5">
      <Url xsi:nil="true"/>
      <Description xsi:nil="true"/>
    </Supporting_x0020_Documentation>
    <Category xmlns="fabed6f5-8750-4eea-b3a5-9e7eb90a93c5">Presentation &amp; Letterhead Templates</Category>
    <Title_x0020_Link xmlns="fabed6f5-8750-4eea-b3a5-9e7eb90a93c5">
      <Url xsi:nil="true"/>
      <Description xsi:nil="true"/>
    </Title_x0020_Link>
    <Sub_x002d_Category xmlns="fabed6f5-8750-4eea-b3a5-9e7eb90a93c5" xsi:nil="true"/>
    <Notes0 xmlns="fabed6f5-8750-4eea-b3a5-9e7eb90a93c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26828A55918458FC762B397759123" ma:contentTypeVersion="12" ma:contentTypeDescription="Create a new document." ma:contentTypeScope="" ma:versionID="13ea9b127fa333d6c7aa95ac8f0ba282">
  <xsd:schema xmlns:xsd="http://www.w3.org/2001/XMLSchema" xmlns:xs="http://www.w3.org/2001/XMLSchema" xmlns:p="http://schemas.microsoft.com/office/2006/metadata/properties" xmlns:ns2="fabed6f5-8750-4eea-b3a5-9e7eb90a93c5" xmlns:ns3="9897849a-1360-4dbd-82e7-408245be37ff" targetNamespace="http://schemas.microsoft.com/office/2006/metadata/properties" ma:root="true" ma:fieldsID="4622a0f317c9c73f40937dcff9a83aeb" ns2:_="" ns3:_="">
    <xsd:import namespace="fabed6f5-8750-4eea-b3a5-9e7eb90a93c5"/>
    <xsd:import namespace="9897849a-1360-4dbd-82e7-408245be37ff"/>
    <xsd:element name="properties">
      <xsd:complexType>
        <xsd:sequence>
          <xsd:element name="documentManagement">
            <xsd:complexType>
              <xsd:all>
                <xsd:element ref="ns2:Category"/>
                <xsd:element ref="ns2:Notes0" minOccurs="0"/>
                <xsd:element ref="ns2:Supporting_x0020_Documentation" minOccurs="0"/>
                <xsd:element ref="ns2:Title_x0020_Link" minOccurs="0"/>
                <xsd:element ref="ns2:MediaServiceMetadata" minOccurs="0"/>
                <xsd:element ref="ns2:MediaServiceFastMetadata" minOccurs="0"/>
                <xsd:element ref="ns2:Sub_x002d_Categor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ed6f5-8750-4eea-b3a5-9e7eb90a93c5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internalName="Category">
      <xsd:simpleType>
        <xsd:restriction base="dms:Text">
          <xsd:maxLength value="255"/>
        </xsd:restriction>
      </xsd:simpleType>
    </xsd:element>
    <xsd:element name="Notes0" ma:index="9" nillable="true" ma:displayName="Notes" ma:internalName="Notes0">
      <xsd:simpleType>
        <xsd:restriction base="dms:Note">
          <xsd:maxLength value="255"/>
        </xsd:restriction>
      </xsd:simpleType>
    </xsd:element>
    <xsd:element name="Supporting_x0020_Documentation" ma:index="10" nillable="true" ma:displayName="Supporting Documentation" ma:description="Add a hyperlink to any supporting documentation for this form.  For example: policies, procedures or instructions" ma:format="Hyperlink" ma:internalName="Supporting_x0020_Document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itle_x0020_Link" ma:index="11" nillable="true" ma:displayName="Title Link" ma:format="Hyperlink" ma:internalName="Title_x0020_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ub_x002d_Category" ma:index="14" nillable="true" ma:displayName="Sub-Category" ma:internalName="Sub_x002d_Categor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849a-1360-4dbd-82e7-408245be3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CBD2B8-155C-432A-B7D8-899CDAB4CBAB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9897849a-1360-4dbd-82e7-408245be37ff"/>
    <ds:schemaRef ds:uri="http://purl.org/dc/elements/1.1/"/>
    <ds:schemaRef ds:uri="http://schemas.openxmlformats.org/package/2006/metadata/core-properties"/>
    <ds:schemaRef ds:uri="fabed6f5-8750-4eea-b3a5-9e7eb90a93c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6B13986-C6FD-458B-9B1A-9FA82ECA71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bed6f5-8750-4eea-b3a5-9e7eb90a93c5"/>
    <ds:schemaRef ds:uri="9897849a-1360-4dbd-82e7-408245be3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F153C5-6E6F-4835-9F8A-4F3A0C1BB0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21834</TotalTime>
  <Words>764</Words>
  <Application>Microsoft Office PowerPoint</Application>
  <PresentationFormat>Widescreen</PresentationFormat>
  <Paragraphs>288</Paragraphs>
  <Slides>20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Merriweather Sans</vt:lpstr>
      <vt:lpstr>Arial</vt:lpstr>
      <vt:lpstr>Franklin Gothic Heavy</vt:lpstr>
      <vt:lpstr>SimSun</vt:lpstr>
      <vt:lpstr>Franklin Gothic Medium</vt:lpstr>
      <vt:lpstr>Times New Roman</vt:lpstr>
      <vt:lpstr>Calibri</vt:lpstr>
      <vt:lpstr>Office Theme</vt:lpstr>
      <vt:lpstr>Worksheet</vt:lpstr>
      <vt:lpstr>A New Approach to Analyze the Impact of Active Transportation Programs</vt:lpstr>
      <vt:lpstr>Presentation Outline</vt:lpstr>
      <vt:lpstr>Background</vt:lpstr>
      <vt:lpstr>Study Area</vt:lpstr>
      <vt:lpstr>SCAG Region Population Density</vt:lpstr>
      <vt:lpstr>Scenario Planning Model (SPM)</vt:lpstr>
      <vt:lpstr>Data in SPZ</vt:lpstr>
      <vt:lpstr>Scenario Planning Model (SPM)</vt:lpstr>
      <vt:lpstr>SPM Transportation Module</vt:lpstr>
      <vt:lpstr>Objectives</vt:lpstr>
      <vt:lpstr>Model Framework</vt:lpstr>
      <vt:lpstr>Variables</vt:lpstr>
      <vt:lpstr>Data Source</vt:lpstr>
      <vt:lpstr>Model Results</vt:lpstr>
      <vt:lpstr>Model Input and AT Infrastructure</vt:lpstr>
      <vt:lpstr>Model Calibration</vt:lpstr>
      <vt:lpstr>Sensitivity Test</vt:lpstr>
      <vt:lpstr>Model Application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SCAG Graphics</dc:creator>
  <cp:keywords>SCAG Connect SoCal</cp:keywords>
  <cp:lastModifiedBy>Zhang, Yongping</cp:lastModifiedBy>
  <cp:revision>305</cp:revision>
  <dcterms:created xsi:type="dcterms:W3CDTF">2018-02-08T20:20:35Z</dcterms:created>
  <dcterms:modified xsi:type="dcterms:W3CDTF">2019-06-05T07:08:27Z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0x01010034C26828A55918458FC762B397759123</vt:lpwstr>
  </property>
</Properties>
</file>